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14814"/>
            <a:ext cx="232876" cy="2565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307339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28444"/>
            <a:ext cx="217637" cy="24130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83572"/>
            <a:ext cx="232873" cy="2565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83571"/>
            <a:ext cx="232875" cy="2565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rrowhead Framework development coordination:…"/>
          <p:cNvSpPr txBox="1"/>
          <p:nvPr>
            <p:ph type="ctrTitle"/>
          </p:nvPr>
        </p:nvSpPr>
        <p:spPr>
          <a:xfrm>
            <a:off x="799888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/>
            <a:r>
              <a:t>Arrowhead Framework development coordination: </a:t>
            </a:r>
          </a:p>
          <a:p>
            <a:pPr/>
            <a:r>
              <a:t>190219</a:t>
            </a:r>
          </a:p>
          <a:p>
            <a:pPr/>
          </a:p>
        </p:txBody>
      </p:sp>
      <p:sp>
        <p:nvSpPr>
          <p:cNvPr id="231" name="Slide Number"/>
          <p:cNvSpPr txBox="1"/>
          <p:nvPr>
            <p:ph type="sldNum" sz="quarter" idx="4294967295"/>
          </p:nvPr>
        </p:nvSpPr>
        <p:spPr>
          <a:xfrm>
            <a:off x="8747317" y="214814"/>
            <a:ext cx="16850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2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36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174761" y="770581"/>
            <a:ext cx="8363827" cy="4508974"/>
          </a:xfrm>
          <a:prstGeom prst="rect">
            <a:avLst/>
          </a:prstGeom>
        </p:spPr>
        <p:txBody>
          <a:bodyPr numCol="2" spcCol="418191"/>
          <a:lstStyle/>
          <a:p>
            <a:pPr marL="91707" indent="-91707" defTabSz="183702">
              <a:spcBef>
                <a:spcPts val="0"/>
              </a:spcBef>
              <a:buSzPct val="100000"/>
              <a:buAutoNum type="arabicParenR" startAt="1"/>
              <a:defRPr sz="1225">
                <a:latin typeface="+mn-lt"/>
                <a:ea typeface="+mn-ea"/>
                <a:cs typeface="+mn-cs"/>
                <a:sym typeface="Helvetica"/>
              </a:defRPr>
            </a:pPr>
            <a:r>
              <a:t>Productive4.0 conference 12-14/3</a:t>
            </a:r>
            <a:br/>
          </a:p>
          <a:p>
            <a:pPr marL="91707" indent="-91707" defTabSz="183702">
              <a:spcBef>
                <a:spcPts val="0"/>
              </a:spcBef>
              <a:buSzPct val="100000"/>
              <a:buAutoNum type="arabicParenR" startAt="1"/>
              <a:defRPr sz="1225">
                <a:latin typeface="+mn-lt"/>
                <a:ea typeface="+mn-ea"/>
                <a:cs typeface="+mn-cs"/>
                <a:sym typeface="Helvetica"/>
              </a:defRPr>
            </a:pPr>
            <a:r>
              <a:t>Productive WP1 WS 11-13/6</a:t>
            </a:r>
            <a:br/>
            <a:r>
              <a:t> </a:t>
            </a:r>
          </a:p>
          <a:p>
            <a:pPr marL="91707" indent="-91707" defTabSz="183702">
              <a:spcBef>
                <a:spcPts val="0"/>
              </a:spcBef>
              <a:buSzPct val="100000"/>
              <a:buAutoNum type="arabicParenR" startAt="1"/>
              <a:defRPr sz="1225">
                <a:latin typeface="+mn-lt"/>
                <a:ea typeface="+mn-ea"/>
                <a:cs typeface="+mn-cs"/>
                <a:sym typeface="Helvetica"/>
              </a:defRPr>
            </a:pPr>
            <a:r>
              <a:t>Service naming convention, Cristina</a:t>
            </a:r>
            <a:br/>
          </a:p>
          <a:p>
            <a:pPr marL="91707" indent="-91707" defTabSz="183702">
              <a:spcBef>
                <a:spcPts val="0"/>
              </a:spcBef>
              <a:buSzPct val="100000"/>
              <a:buAutoNum type="arabicParenR" startAt="1"/>
              <a:defRPr sz="1225">
                <a:latin typeface="+mn-lt"/>
                <a:ea typeface="+mn-ea"/>
                <a:cs typeface="+mn-cs"/>
                <a:sym typeface="Helvetica"/>
              </a:defRPr>
            </a:pPr>
            <a:r>
              <a:t>Semiconductor integration, Marc (15min)</a:t>
            </a:r>
            <a:br/>
          </a:p>
          <a:p>
            <a:pPr marL="91707" indent="-91707" defTabSz="183702">
              <a:spcBef>
                <a:spcPts val="0"/>
              </a:spcBef>
              <a:buSzPct val="100000"/>
              <a:buAutoNum type="arabicParenR" startAt="1"/>
              <a:defRPr sz="1225">
                <a:latin typeface="+mn-lt"/>
                <a:ea typeface="+mn-ea"/>
                <a:cs typeface="+mn-cs"/>
                <a:sym typeface="Helvetica"/>
              </a:defRPr>
            </a:pPr>
            <a:r>
              <a:t>Interoperability with FiWare, Jens</a:t>
            </a:r>
            <a:br/>
          </a:p>
          <a:p>
            <a:pPr marL="91707" indent="-91707" defTabSz="183702">
              <a:spcBef>
                <a:spcPts val="0"/>
              </a:spcBef>
              <a:buSzPct val="100000"/>
              <a:buAutoNum type="arabicParenR" startAt="1"/>
              <a:defRPr sz="1225">
                <a:latin typeface="+mn-lt"/>
                <a:ea typeface="+mn-ea"/>
                <a:cs typeface="+mn-cs"/>
                <a:sym typeface="Helvetica"/>
              </a:defRPr>
            </a:pPr>
            <a:r>
              <a:t>Documentation system, Michelle</a:t>
            </a:r>
            <a:br/>
          </a:p>
          <a:p>
            <a:pPr marL="91707" indent="-91707" defTabSz="183702">
              <a:spcBef>
                <a:spcPts val="0"/>
              </a:spcBef>
              <a:buSzPct val="100000"/>
              <a:buAutoNum type="arabicParenR" startAt="1"/>
              <a:defRPr sz="1225">
                <a:latin typeface="+mn-lt"/>
                <a:ea typeface="+mn-ea"/>
                <a:cs typeface="+mn-cs"/>
                <a:sym typeface="Helvetica"/>
              </a:defRPr>
            </a:pPr>
            <a:r>
              <a:t>Workflow execution, Felix</a:t>
            </a:r>
            <a:br/>
          </a:p>
          <a:p>
            <a:pPr marL="91707" indent="-91707" defTabSz="183702">
              <a:spcBef>
                <a:spcPts val="0"/>
              </a:spcBef>
              <a:buSzPct val="100000"/>
              <a:buAutoNum type="arabicParenR" startAt="1"/>
              <a:defRPr sz="1225">
                <a:latin typeface="+mn-lt"/>
                <a:ea typeface="+mn-ea"/>
                <a:cs typeface="+mn-cs"/>
                <a:sym typeface="Helvetica"/>
              </a:defRPr>
            </a:pPr>
            <a:r>
              <a:t>Conferences, publications</a:t>
            </a:r>
            <a:br/>
          </a:p>
          <a:p>
            <a:pPr marL="91707" indent="-91707" defTabSz="183702">
              <a:spcBef>
                <a:spcPts val="0"/>
              </a:spcBef>
              <a:buSzPct val="100000"/>
              <a:buAutoNum type="arabicParenR" startAt="1"/>
              <a:defRPr sz="1225">
                <a:latin typeface="+mn-lt"/>
                <a:ea typeface="+mn-ea"/>
                <a:cs typeface="+mn-cs"/>
                <a:sym typeface="Helvetica"/>
              </a:defRPr>
            </a:pPr>
            <a:r>
              <a:t>Walk through of Core services</a:t>
            </a:r>
            <a:br/>
            <a:r>
              <a:t>ServiceRegistry, v4.1 Csaba</a:t>
            </a:r>
            <a:br/>
            <a:r>
              <a:t>Orchestration, v4.1 Csaba</a:t>
            </a:r>
            <a:br/>
            <a:r>
              <a:t>Authorisation, v4.1 Csaba</a:t>
            </a:r>
            <a:br/>
            <a:r>
              <a:t>CredentialAuthority, v4.0 Csaba</a:t>
            </a:r>
            <a:br/>
            <a:r>
              <a:t>Management tool, Csaba</a:t>
            </a:r>
            <a:br/>
            <a:r>
              <a:t>DataManager, v4.0 Jens</a:t>
            </a:r>
            <a:br/>
            <a:r>
              <a:t>EventHandler, v4.1 Csaba</a:t>
            </a:r>
            <a:br/>
            <a:r>
              <a:t>Translation, v4.0 Hasan/Jaime</a:t>
            </a:r>
            <a:br/>
            <a:r>
              <a:t>QoS, v4.1 Michele/Luis</a:t>
            </a:r>
            <a:br/>
            <a:r>
              <a:t>Gatekeeper, v4.1 Csaba</a:t>
            </a:r>
            <a:br/>
            <a:r>
              <a:t>Gateway, v4.1 Csaba</a:t>
            </a:r>
            <a:br/>
            <a:r>
              <a:t>PlantDescription, Jaime </a:t>
            </a:r>
            <a:br/>
            <a:r>
              <a:t>Configuration, Emanuel</a:t>
            </a:r>
            <a:br/>
            <a:r>
              <a:t>WorkflowManager v4.0 Jaime, Felix</a:t>
            </a:r>
            <a:br/>
            <a:r>
              <a:t>Choreography, Csaba</a:t>
            </a:r>
            <a:br/>
            <a:r>
              <a:t>SystemRegistry, DeviceRegistry, On-boarding procedure, v4.1 Ani/Silia</a:t>
            </a:r>
            <a:br/>
            <a:r>
              <a:t>SmartServiceAgreement, Ulf/Emanuel</a:t>
            </a:r>
            <a:br/>
            <a:r>
              <a:t>Safety Manager, Mirren/Daniela</a:t>
            </a:r>
            <a:br/>
            <a:r>
              <a:t>Self Adaptability security, Markus</a:t>
            </a:r>
            <a:br/>
            <a:r>
              <a:t>Integration to legacy systems, Mario</a:t>
            </a:r>
            <a:br/>
            <a:r>
              <a:t>Consumer code generation, Cristina</a:t>
            </a:r>
            <a:br/>
            <a:r>
              <a:t>Autonomic orchestration/configuration, An</a:t>
            </a:r>
            <a:br/>
            <a:r>
              <a:t>Modbus TCP, Nadin/Cristian</a:t>
            </a:r>
            <a:br/>
            <a:r>
              <a:t>PLC 61499 integration, Jose,</a:t>
            </a:r>
            <a:br/>
            <a:r>
              <a:t>Docker containers, Haris</a:t>
            </a:r>
            <a:br/>
            <a:r>
              <a:t>Client library skeleton, Thomas/Csaba</a:t>
            </a:r>
            <a:br/>
            <a:r>
              <a:t>V4.0 integration - SoS Test Tool, Hans</a:t>
            </a:r>
            <a:br/>
            <a:r>
              <a:t>Pyton skeletons, Jacob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0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710988" y="863291"/>
            <a:ext cx="7444938" cy="4542188"/>
          </a:xfrm>
          <a:prstGeom prst="rect">
            <a:avLst/>
          </a:prstGeom>
        </p:spPr>
        <p:txBody>
          <a:bodyPr/>
          <a:lstStyle/>
          <a:p>
            <a:pPr marL="160421" indent="-160421">
              <a:spcBef>
                <a:spcPts val="0"/>
              </a:spcBef>
              <a:buSzPct val="100000"/>
              <a:buAutoNum type="arabicParenR" startAt="11"/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 Application</a:t>
            </a:r>
            <a:br/>
            <a:r>
              <a:t>Energy forecast, Thomas</a:t>
            </a:r>
            <a:br/>
            <a:r>
              <a:t>Smart parking, Haris</a:t>
            </a:r>
            <a:br/>
            <a:r>
              <a:t>Zinq based accelerator of local nodes, Jiri</a:t>
            </a:r>
            <a:br/>
          </a:p>
          <a:p>
            <a:pPr marL="160421" indent="-160421">
              <a:spcBef>
                <a:spcPts val="0"/>
              </a:spcBef>
              <a:buSzPct val="100000"/>
              <a:buAutoNum type="arabicParenR" startAt="11"/>
              <a:defRPr sz="1200">
                <a:latin typeface="+mn-lt"/>
                <a:ea typeface="+mn-ea"/>
                <a:cs typeface="+mn-cs"/>
                <a:sym typeface="Helvetica"/>
              </a:defRPr>
            </a:pPr>
            <a:r>
              <a:t>AoB</a:t>
            </a:r>
          </a:p>
          <a:p>
            <a:pPr marL="160421" indent="-160421">
              <a:spcBef>
                <a:spcPts val="0"/>
              </a:spcBef>
              <a:buSzPct val="100000"/>
              <a:buAutoNum type="arabicParenR" startAt="11"/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160421" indent="-160421">
              <a:spcBef>
                <a:spcPts val="0"/>
              </a:spcBef>
              <a:buSzPct val="100000"/>
              <a:buAutoNum type="arabicParenR" startAt="14"/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0" indent="0">
              <a:spcBef>
                <a:spcPts val="0"/>
              </a:spcBef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MoM</a:t>
            </a:r>
          </a:p>
          <a:p>
            <a:pPr/>
            <a:r>
              <a:t>In Arrowhead Framework wiki, git repository</a:t>
            </a:r>
          </a:p>
          <a:p>
            <a:pPr/>
            <a:r>
              <a:t>10_Meetings/Core_system_development/190205/AF_development_coordination.xlsx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